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  <p:embeddedFont>
      <p:font typeface="Montserrat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22" Type="http://schemas.openxmlformats.org/officeDocument/2006/relationships/font" Target="fonts/Roboto-boldItalic.fntdata"/><Relationship Id="rId21" Type="http://schemas.openxmlformats.org/officeDocument/2006/relationships/font" Target="fonts/Roboto-italic.fntdata"/><Relationship Id="rId24" Type="http://schemas.openxmlformats.org/officeDocument/2006/relationships/font" Target="fonts/Montserrat-bold.fntdata"/><Relationship Id="rId23" Type="http://schemas.openxmlformats.org/officeDocument/2006/relationships/font" Target="fonts/Montserrat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Italic.fntdata"/><Relationship Id="rId25" Type="http://schemas.openxmlformats.org/officeDocument/2006/relationships/font" Target="fonts/Montserrat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La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Roboto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ed1cf22e6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ed1cf22e6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d1cf22e69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d1cf22e69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ed1cf22e6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ed1cf22e6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d1cf22e69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d1cf22e69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ec940e4c6b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ec940e4c6b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ec94c24e4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ec94c24e4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ec940e4c6b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ec940e4c6b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c940e4c6b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c940e4c6b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ec94c24e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ec94c24e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ec940e4c6b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ec940e4c6b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ed1bfa6de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ed1bfa6de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a3fcc487c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2a3fcc487c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jpg"/><Relationship Id="rId4" Type="http://schemas.openxmlformats.org/officeDocument/2006/relationships/image" Target="../media/image2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10" Type="http://schemas.openxmlformats.org/officeDocument/2006/relationships/image" Target="../media/image5.png"/><Relationship Id="rId9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9.png"/><Relationship Id="rId8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762000"/>
            <a:ext cx="5017500" cy="23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- C318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Tópicos Especiais II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77550" y="3553550"/>
            <a:ext cx="3477000" cy="101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Bruno Almeida Vasconcelos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Eduardo Borges Araujo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Fabio de Moura Camargo Neto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Leonardo Sabra Barcia Lang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500" y="2571750"/>
            <a:ext cx="2233149" cy="223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dos Resultados</a:t>
            </a:r>
            <a:endParaRPr/>
          </a:p>
        </p:txBody>
      </p:sp>
      <p:sp>
        <p:nvSpPr>
          <p:cNvPr id="217" name="Google Shape;21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8" name="Google Shape;21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03776"/>
            <a:ext cx="3635451" cy="3104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6046" y="1503763"/>
            <a:ext cx="3406404" cy="21359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dos Resultados</a:t>
            </a:r>
            <a:endParaRPr/>
          </a:p>
        </p:txBody>
      </p:sp>
      <p:sp>
        <p:nvSpPr>
          <p:cNvPr id="225" name="Google Shape;225;p23"/>
          <p:cNvSpPr txBox="1"/>
          <p:nvPr>
            <p:ph idx="1" type="body"/>
          </p:nvPr>
        </p:nvSpPr>
        <p:spPr>
          <a:xfrm>
            <a:off x="1052550" y="42696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&lt;hypernet:modelo_1:1&gt;, yellow cartoon monster with sunglasses, white background</a:t>
            </a:r>
            <a:endParaRPr/>
          </a:p>
        </p:txBody>
      </p:sp>
      <p:sp>
        <p:nvSpPr>
          <p:cNvPr id="226" name="Google Shape;226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50" y="1307850"/>
            <a:ext cx="2821900" cy="282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1050" y="1307850"/>
            <a:ext cx="2821900" cy="282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dos Resultados</a:t>
            </a:r>
            <a:endParaRPr/>
          </a:p>
        </p:txBody>
      </p:sp>
      <p:sp>
        <p:nvSpPr>
          <p:cNvPr id="234" name="Google Shape;234;p24"/>
          <p:cNvSpPr txBox="1"/>
          <p:nvPr>
            <p:ph idx="1" type="body"/>
          </p:nvPr>
        </p:nvSpPr>
        <p:spPr>
          <a:xfrm>
            <a:off x="1052550" y="4269625"/>
            <a:ext cx="7038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&lt;hypernet:modelo_1:1&gt;, white monster with sunglasses , white background</a:t>
            </a:r>
            <a:endParaRPr/>
          </a:p>
        </p:txBody>
      </p:sp>
      <p:sp>
        <p:nvSpPr>
          <p:cNvPr id="235" name="Google Shape;235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Avaliação dos Resultados</a:t>
            </a:r>
            <a:endParaRPr/>
          </a:p>
        </p:txBody>
      </p:sp>
      <p:sp>
        <p:nvSpPr>
          <p:cNvPr id="241" name="Google Shape;241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2" name="Google Shape;2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3050" y="1132375"/>
            <a:ext cx="4707800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Nossa desenvolvedora de jogos </a:t>
            </a:r>
            <a:r>
              <a:rPr i="1"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indie </a:t>
            </a: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está desenvolvendo um </a:t>
            </a:r>
            <a:r>
              <a:rPr i="1"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creature collector</a:t>
            </a: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! Mas como podemos fazer nosso jogo mais competitivo no mercado?</a:t>
            </a:r>
            <a:endParaRPr sz="2043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3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43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00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2" name="Google Shape;142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de Negócio</a:t>
            </a:r>
            <a:endParaRPr/>
          </a:p>
        </p:txBody>
      </p:sp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9299" y="2529600"/>
            <a:ext cx="1937100" cy="194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Para fazer o jogo mais chamativo no mercado, pensamos em fazer cada criatura </a:t>
            </a:r>
            <a:r>
              <a:rPr lang="pt-BR" sz="2043" u="sng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única</a:t>
            </a: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, sem nos limitarmos a criatividade de um grupo de artistas.</a:t>
            </a:r>
            <a:endParaRPr sz="2043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43">
                <a:solidFill>
                  <a:srgbClr val="D1D5DB"/>
                </a:solidFill>
                <a:latin typeface="Roboto"/>
                <a:ea typeface="Roboto"/>
                <a:cs typeface="Roboto"/>
                <a:sym typeface="Roboto"/>
              </a:rPr>
              <a:t>Por isso, iremos usar IA para gerar essas criaturas aleatoriamente, com mais variedade do que poderíamos humanamente criar.</a:t>
            </a:r>
            <a:endParaRPr sz="2043">
              <a:solidFill>
                <a:srgbClr val="D1D5D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de Negócio</a:t>
            </a:r>
            <a:endParaRPr/>
          </a:p>
        </p:txBody>
      </p:sp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É viável implementar um modelo para gerar essas criaturas em grande quantidade?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Quais são as melhores práticas para equilibrar a aleatoriedade da geração automática com as preferências dos jogadores?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200"/>
              </a:spcAft>
              <a:buSzPts val="1300"/>
              <a:buChar char="●"/>
            </a:pPr>
            <a:r>
              <a:rPr lang="pt-BR"/>
              <a:t>Quais são os métodos mais eficazes para atualizar o modelo com novos dados e tendências de design?</a:t>
            </a:r>
            <a:endParaRPr/>
          </a:p>
        </p:txBody>
      </p:sp>
      <p:sp>
        <p:nvSpPr>
          <p:cNvPr id="157" name="Google Shape;157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 de Negócio</a:t>
            </a:r>
            <a:endParaRPr/>
          </a:p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/>
              <a:t>E</a:t>
            </a:r>
            <a:r>
              <a:rPr lang="pt-BR" sz="2650"/>
              <a:t>nquadramento do Problema</a:t>
            </a:r>
            <a:endParaRPr sz="26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7"/>
          <p:cNvSpPr txBox="1"/>
          <p:nvPr>
            <p:ph idx="1" type="body"/>
          </p:nvPr>
        </p:nvSpPr>
        <p:spPr>
          <a:xfrm>
            <a:off x="857600" y="1567550"/>
            <a:ext cx="478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just">
              <a:spcBef>
                <a:spcPts val="10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Para treinarmos um modelo de geração de imagens, optamos por utilizar de </a:t>
            </a:r>
            <a:r>
              <a:rPr lang="pt-BR" u="sng"/>
              <a:t>Aprendizado Supervisionado com Classificação</a:t>
            </a:r>
            <a:r>
              <a:rPr lang="pt-BR"/>
              <a:t> para alcançar maior precisão nos resultados.</a:t>
            </a:r>
            <a:endParaRPr/>
          </a:p>
          <a:p>
            <a:pPr indent="-311150" lvl="0" marL="457200" rtl="0" algn="just">
              <a:spcBef>
                <a:spcPts val="1000"/>
              </a:spcBef>
              <a:spcAft>
                <a:spcPts val="1200"/>
              </a:spcAft>
              <a:buSzPts val="1300"/>
              <a:buChar char="●"/>
            </a:pPr>
            <a:r>
              <a:rPr lang="pt-BR"/>
              <a:t>Isso permitirá que o modelo separe as características com maior facilidade, sabendo exatamente criar uma criatura com uma cor específica que gostaríamos, por exemplo.</a:t>
            </a:r>
            <a:endParaRPr/>
          </a:p>
        </p:txBody>
      </p:sp>
      <p:sp>
        <p:nvSpPr>
          <p:cNvPr id="165" name="Google Shape;165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6" name="Google Shape;16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1425" y="1705800"/>
            <a:ext cx="2464978" cy="231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Coleta de Dados</a:t>
            </a:r>
            <a:endParaRPr/>
          </a:p>
        </p:txBody>
      </p:sp>
      <p:sp>
        <p:nvSpPr>
          <p:cNvPr id="172" name="Google Shape;172;p18"/>
          <p:cNvSpPr txBox="1"/>
          <p:nvPr>
            <p:ph idx="1" type="body"/>
          </p:nvPr>
        </p:nvSpPr>
        <p:spPr>
          <a:xfrm>
            <a:off x="1297500" y="1223600"/>
            <a:ext cx="7038900" cy="325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1200"/>
              </a:spcAft>
              <a:buNone/>
            </a:pPr>
            <a:r>
              <a:rPr lang="pt-BR"/>
              <a:t>Coletamos imagens do banco de imagens de nossos artistas e selecionamos aquelas mais interessantes para que possamos fazer o treinamento.</a:t>
            </a:r>
            <a:endParaRPr/>
          </a:p>
        </p:txBody>
      </p:sp>
      <p:sp>
        <p:nvSpPr>
          <p:cNvPr id="173" name="Google Shape;17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9850" y="2200375"/>
            <a:ext cx="2195050" cy="2311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 rotWithShape="1">
          <a:blip r:embed="rId4">
            <a:alphaModFix/>
          </a:blip>
          <a:srcRect b="0" l="0" r="0" t="5428"/>
          <a:stretch/>
        </p:blipFill>
        <p:spPr>
          <a:xfrm>
            <a:off x="3943050" y="2233524"/>
            <a:ext cx="4631176" cy="2245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8"/>
          <p:cNvCxnSpPr>
            <a:stCxn id="174" idx="3"/>
            <a:endCxn id="175" idx="1"/>
          </p:cNvCxnSpPr>
          <p:nvPr/>
        </p:nvCxnSpPr>
        <p:spPr>
          <a:xfrm>
            <a:off x="3074900" y="3356063"/>
            <a:ext cx="8682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Preparação dos Dados</a:t>
            </a:r>
            <a:endParaRPr/>
          </a:p>
        </p:txBody>
      </p:sp>
      <p:sp>
        <p:nvSpPr>
          <p:cNvPr id="182" name="Google Shape;182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3" name="Google Shape;18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925" y="1307862"/>
            <a:ext cx="4572001" cy="4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 rotWithShape="1">
          <a:blip r:embed="rId4">
            <a:alphaModFix/>
          </a:blip>
          <a:srcRect b="0" l="1545" r="0" t="1584"/>
          <a:stretch/>
        </p:blipFill>
        <p:spPr>
          <a:xfrm>
            <a:off x="3951925" y="2286000"/>
            <a:ext cx="4571999" cy="224955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19"/>
          <p:cNvSpPr/>
          <p:nvPr/>
        </p:nvSpPr>
        <p:spPr>
          <a:xfrm>
            <a:off x="1297500" y="1307850"/>
            <a:ext cx="2116800" cy="1152300"/>
          </a:xfrm>
          <a:prstGeom prst="round1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Modelo Blip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(Bootstrapped Language Image Pretraining)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6" name="Google Shape;186;p19"/>
          <p:cNvSpPr/>
          <p:nvPr/>
        </p:nvSpPr>
        <p:spPr>
          <a:xfrm>
            <a:off x="1297500" y="3383250"/>
            <a:ext cx="2116800" cy="1152300"/>
          </a:xfrm>
          <a:prstGeom prst="round1Rect">
            <a:avLst>
              <a:gd fmla="val 16667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Ajuste de Resolução das imagens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" name="Google Shape;187;p19"/>
          <p:cNvSpPr/>
          <p:nvPr/>
        </p:nvSpPr>
        <p:spPr>
          <a:xfrm>
            <a:off x="2110500" y="2683500"/>
            <a:ext cx="490800" cy="4764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Treinamento do Modelo</a:t>
            </a:r>
            <a:endParaRPr/>
          </a:p>
        </p:txBody>
      </p:sp>
      <p:sp>
        <p:nvSpPr>
          <p:cNvPr id="193" name="Google Shape;193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StableDiffusion - AI Free Text-to-image Generator – ToolPilot" id="194" name="Google Shape;19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2911199" cy="2911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567550"/>
            <a:ext cx="3764401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Steps (Passos) do Treinamento</a:t>
            </a:r>
            <a:endParaRPr/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1297500" y="1567550"/>
            <a:ext cx="7038900" cy="17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            100                                            200                                        300                                                  500</a:t>
            </a:r>
            <a:endParaRPr/>
          </a:p>
        </p:txBody>
      </p:sp>
      <p:sp>
        <p:nvSpPr>
          <p:cNvPr id="202" name="Google Shape;202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3" name="Google Shape;2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971525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825" y="1971525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0" y="1971525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39750" y="1971525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97500" y="3676450"/>
            <a:ext cx="1284225" cy="128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1"/>
          <p:cNvSpPr txBox="1"/>
          <p:nvPr/>
        </p:nvSpPr>
        <p:spPr>
          <a:xfrm>
            <a:off x="1297500" y="3333350"/>
            <a:ext cx="6960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          700                                            1200                                     1500                                                1700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9" name="Google Shape;209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992825" y="3676450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72000" y="3676450"/>
            <a:ext cx="1284225" cy="128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493498" y="3676450"/>
            <a:ext cx="1284225" cy="128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